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3" r:id="rId1"/>
  </p:sldMasterIdLst>
  <p:notesMasterIdLst>
    <p:notesMasterId r:id="rId11"/>
  </p:notesMasterIdLst>
  <p:sldIdLst>
    <p:sldId id="256" r:id="rId2"/>
    <p:sldId id="265" r:id="rId3"/>
    <p:sldId id="257" r:id="rId4"/>
    <p:sldId id="266" r:id="rId5"/>
    <p:sldId id="267" r:id="rId6"/>
    <p:sldId id="264" r:id="rId7"/>
    <p:sldId id="259" r:id="rId8"/>
    <p:sldId id="263"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0"/>
    <p:restoredTop sz="87084"/>
  </p:normalViewPr>
  <p:slideViewPr>
    <p:cSldViewPr snapToGrid="0" snapToObjects="1">
      <p:cViewPr varScale="1">
        <p:scale>
          <a:sx n="109" d="100"/>
          <a:sy n="109" d="100"/>
        </p:scale>
        <p:origin x="10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4E9C7E-545B-8243-AB22-BE948B3D16E5}" type="datetimeFigureOut">
              <a:rPr lang="en-US" smtClean="0"/>
              <a:t>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FDAB0-43F6-0A48-A9CF-374386D8A5C1}" type="slidenum">
              <a:rPr lang="en-US" smtClean="0"/>
              <a:t>‹#›</a:t>
            </a:fld>
            <a:endParaRPr lang="en-US"/>
          </a:p>
        </p:txBody>
      </p:sp>
    </p:spTree>
    <p:extLst>
      <p:ext uri="{BB962C8B-B14F-4D97-AF65-F5344CB8AC3E}">
        <p14:creationId xmlns:p14="http://schemas.microsoft.com/office/powerpoint/2010/main" val="508629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Enterprise systems are large-scale, distributed, highly complex, and business-critical software systems that extend across and between organizations</a:t>
            </a:r>
          </a:p>
        </p:txBody>
      </p:sp>
      <p:sp>
        <p:nvSpPr>
          <p:cNvPr id="4" name="Slide Number Placeholder 3"/>
          <p:cNvSpPr>
            <a:spLocks noGrp="1"/>
          </p:cNvSpPr>
          <p:nvPr>
            <p:ph type="sldNum" sz="quarter" idx="10"/>
          </p:nvPr>
        </p:nvSpPr>
        <p:spPr/>
        <p:txBody>
          <a:bodyPr/>
          <a:lstStyle/>
          <a:p>
            <a:fld id="{F33FDAB0-43F6-0A48-A9CF-374386D8A5C1}" type="slidenum">
              <a:rPr lang="en-US" smtClean="0"/>
              <a:t>2</a:t>
            </a:fld>
            <a:endParaRPr lang="en-US"/>
          </a:p>
        </p:txBody>
      </p:sp>
    </p:spTree>
    <p:extLst>
      <p:ext uri="{BB962C8B-B14F-4D97-AF65-F5344CB8AC3E}">
        <p14:creationId xmlns:p14="http://schemas.microsoft.com/office/powerpoint/2010/main" val="331542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MDE: is a model-based</a:t>
            </a:r>
            <a:r>
              <a:rPr lang="en-US" sz="1200" kern="1200" baseline="0" dirty="0">
                <a:solidFill>
                  <a:schemeClr val="tx1"/>
                </a:solidFill>
                <a:effectLst/>
                <a:latin typeface="+mn-lt"/>
                <a:ea typeface="+mn-ea"/>
                <a:cs typeface="+mn-cs"/>
              </a:rPr>
              <a:t> development approach of software, where models as first-class artefacts are being manipulated, managed, transformed and verified.</a:t>
            </a:r>
          </a:p>
        </p:txBody>
      </p:sp>
      <p:sp>
        <p:nvSpPr>
          <p:cNvPr id="4" name="Slide Number Placeholder 3"/>
          <p:cNvSpPr>
            <a:spLocks noGrp="1"/>
          </p:cNvSpPr>
          <p:nvPr>
            <p:ph type="sldNum" sz="quarter" idx="10"/>
          </p:nvPr>
        </p:nvSpPr>
        <p:spPr/>
        <p:txBody>
          <a:bodyPr/>
          <a:lstStyle/>
          <a:p>
            <a:fld id="{F33FDAB0-43F6-0A48-A9CF-374386D8A5C1}" type="slidenum">
              <a:rPr lang="en-US" smtClean="0"/>
              <a:t>3</a:t>
            </a:fld>
            <a:endParaRPr lang="en-US"/>
          </a:p>
        </p:txBody>
      </p:sp>
    </p:spTree>
    <p:extLst>
      <p:ext uri="{BB962C8B-B14F-4D97-AF65-F5344CB8AC3E}">
        <p14:creationId xmlns:p14="http://schemas.microsoft.com/office/powerpoint/2010/main" val="1088375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EC is an big institution of the European Union that has a lot of responsibilities and one of them is proposing and implementing the EU budget and managing EU funding programmes such as Horizon 2020 Programme and more.</a:t>
            </a:r>
          </a:p>
          <a:p>
            <a:r>
              <a:rPr lang="en-GB" dirty="0"/>
              <a:t>Innovate UK is a non-departmental public body, and it is sponsored by the Department for Business, Energy &amp; Industrial Strategy.</a:t>
            </a:r>
          </a:p>
          <a:p>
            <a:endParaRPr lang="en-GB" dirty="0"/>
          </a:p>
          <a:p>
            <a:r>
              <a:rPr lang="en-GB" sz="1200" b="0" i="0" kern="1200" dirty="0">
                <a:solidFill>
                  <a:schemeClr val="tx1"/>
                </a:solidFill>
                <a:effectLst/>
                <a:latin typeface="+mn-lt"/>
                <a:ea typeface="+mn-ea"/>
                <a:cs typeface="+mn-cs"/>
              </a:rPr>
              <a:t>TYPHON: on </a:t>
            </a:r>
            <a:r>
              <a:rPr lang="en-GB" sz="1200" b="0" i="0" kern="1200" dirty="0" err="1">
                <a:solidFill>
                  <a:schemeClr val="tx1"/>
                </a:solidFill>
                <a:effectLst/>
                <a:latin typeface="+mn-lt"/>
                <a:ea typeface="+mn-ea"/>
                <a:cs typeface="+mn-cs"/>
              </a:rPr>
              <a:t>ybrid</a:t>
            </a:r>
            <a:r>
              <a:rPr lang="en-GB" sz="1200" b="0" i="0" kern="1200" dirty="0">
                <a:solidFill>
                  <a:schemeClr val="tx1"/>
                </a:solidFill>
                <a:effectLst/>
                <a:latin typeface="+mn-lt"/>
                <a:ea typeface="+mn-ea"/>
                <a:cs typeface="+mn-cs"/>
              </a:rPr>
              <a:t> persistence architectures for Big Data analytics</a:t>
            </a:r>
          </a:p>
          <a:p>
            <a:r>
              <a:rPr lang="en-US" dirty="0"/>
              <a:t>CROSSMINE: </a:t>
            </a:r>
            <a:r>
              <a:rPr lang="en-GB" sz="1200" b="0" i="0" kern="1200" dirty="0">
                <a:solidFill>
                  <a:schemeClr val="tx1"/>
                </a:solidFill>
                <a:effectLst/>
                <a:latin typeface="+mn-lt"/>
                <a:ea typeface="+mn-ea"/>
                <a:cs typeface="+mn-cs"/>
              </a:rPr>
              <a:t>knowledge extraction from open-source software</a:t>
            </a:r>
          </a:p>
          <a:p>
            <a:r>
              <a:rPr lang="en-GB" dirty="0"/>
              <a:t>Knowledge Transfer Partnership: </a:t>
            </a:r>
          </a:p>
          <a:p>
            <a:r>
              <a:rPr lang="en-GB" dirty="0"/>
              <a:t>		1. IBM </a:t>
            </a:r>
            <a:r>
              <a:rPr lang="en-GB" sz="1200" b="0" i="0" kern="1200" dirty="0">
                <a:solidFill>
                  <a:schemeClr val="tx1"/>
                </a:solidFill>
                <a:effectLst/>
                <a:latin typeface="+mn-lt"/>
                <a:ea typeface="+mn-ea"/>
                <a:cs typeface="+mn-cs"/>
              </a:rPr>
              <a:t>on applications of MDE technologies in the data management domain,</a:t>
            </a:r>
          </a:p>
          <a:p>
            <a:r>
              <a:rPr lang="en-GB" sz="1200" b="0" i="0" kern="1200" dirty="0">
                <a:solidFill>
                  <a:schemeClr val="tx1"/>
                </a:solidFill>
                <a:effectLst/>
                <a:latin typeface="+mn-lt"/>
                <a:ea typeface="+mn-ea"/>
                <a:cs typeface="+mn-cs"/>
              </a:rPr>
              <a:t>		</a:t>
            </a:r>
            <a:r>
              <a:rPr lang="en-GB" dirty="0"/>
              <a:t>2. Smith &amp; Nephew </a:t>
            </a:r>
            <a:r>
              <a:rPr lang="en-GB" sz="1200" b="0" i="0" kern="1200" dirty="0">
                <a:solidFill>
                  <a:schemeClr val="tx1"/>
                </a:solidFill>
                <a:effectLst/>
                <a:latin typeface="+mn-lt"/>
                <a:ea typeface="+mn-ea"/>
                <a:cs typeface="+mn-cs"/>
              </a:rPr>
              <a:t>on applications of MDE technologies in the medical device domain,</a:t>
            </a:r>
          </a:p>
          <a:p>
            <a:r>
              <a:rPr lang="en-GB" sz="1200" b="0" i="0" kern="1200" dirty="0">
                <a:solidFill>
                  <a:schemeClr val="tx1"/>
                </a:solidFill>
                <a:effectLst/>
                <a:latin typeface="+mn-lt"/>
                <a:ea typeface="+mn-ea"/>
                <a:cs typeface="+mn-cs"/>
              </a:rPr>
              <a:t>		3. on domain-specific modelling and model-based engineering of aerospace systems</a:t>
            </a:r>
          </a:p>
          <a:p>
            <a:r>
              <a:rPr lang="en-US" dirty="0"/>
              <a:t>SECT-AIR is a project founded by Innovate UK and </a:t>
            </a:r>
            <a:r>
              <a:rPr lang="en-GB" sz="1200" b="0" i="0" kern="1200" dirty="0">
                <a:solidFill>
                  <a:schemeClr val="tx1"/>
                </a:solidFill>
                <a:effectLst/>
                <a:latin typeface="+mn-lt"/>
                <a:ea typeface="+mn-ea"/>
                <a:cs typeface="+mn-cs"/>
              </a:rPr>
              <a:t>UK aerospace industry</a:t>
            </a:r>
          </a:p>
        </p:txBody>
      </p:sp>
      <p:sp>
        <p:nvSpPr>
          <p:cNvPr id="4" name="Slide Number Placeholder 3"/>
          <p:cNvSpPr>
            <a:spLocks noGrp="1"/>
          </p:cNvSpPr>
          <p:nvPr>
            <p:ph type="sldNum" sz="quarter" idx="10"/>
          </p:nvPr>
        </p:nvSpPr>
        <p:spPr/>
        <p:txBody>
          <a:bodyPr/>
          <a:lstStyle/>
          <a:p>
            <a:fld id="{F33FDAB0-43F6-0A48-A9CF-374386D8A5C1}" type="slidenum">
              <a:rPr lang="en-US" smtClean="0"/>
              <a:t>4</a:t>
            </a:fld>
            <a:endParaRPr lang="en-US"/>
          </a:p>
        </p:txBody>
      </p:sp>
    </p:spTree>
    <p:extLst>
      <p:ext uri="{BB962C8B-B14F-4D97-AF65-F5344CB8AC3E}">
        <p14:creationId xmlns:p14="http://schemas.microsoft.com/office/powerpoint/2010/main" val="2045810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Dstl</a:t>
            </a:r>
            <a:r>
              <a:rPr lang="en-GB" dirty="0"/>
              <a:t> is an agency</a:t>
            </a:r>
            <a:r>
              <a:rPr lang="en-GB" baseline="0" dirty="0"/>
              <a:t> </a:t>
            </a:r>
            <a:r>
              <a:rPr lang="en-GB" dirty="0"/>
              <a:t>sponsored by the Ministry of Defence</a:t>
            </a:r>
            <a:r>
              <a:rPr lang="en-GB" baseline="0" dirty="0"/>
              <a:t> of UK</a:t>
            </a:r>
          </a:p>
        </p:txBody>
      </p:sp>
      <p:sp>
        <p:nvSpPr>
          <p:cNvPr id="4" name="Slide Number Placeholder 3"/>
          <p:cNvSpPr>
            <a:spLocks noGrp="1"/>
          </p:cNvSpPr>
          <p:nvPr>
            <p:ph type="sldNum" sz="quarter" idx="10"/>
          </p:nvPr>
        </p:nvSpPr>
        <p:spPr/>
        <p:txBody>
          <a:bodyPr/>
          <a:lstStyle/>
          <a:p>
            <a:fld id="{F33FDAB0-43F6-0A48-A9CF-374386D8A5C1}" type="slidenum">
              <a:rPr lang="en-US" smtClean="0"/>
              <a:t>5</a:t>
            </a:fld>
            <a:endParaRPr lang="en-US"/>
          </a:p>
        </p:txBody>
      </p:sp>
    </p:spTree>
    <p:extLst>
      <p:ext uri="{BB962C8B-B14F-4D97-AF65-F5344CB8AC3E}">
        <p14:creationId xmlns:p14="http://schemas.microsoft.com/office/powerpoint/2010/main" val="70626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ESRC is one of the seven Research Councils in the United Kingdom. It receives most of its funding from the Department for Business, Innovation and Skills. The project we have is a c</a:t>
            </a:r>
            <a:r>
              <a:rPr lang="en-GB" sz="1200" b="0" i="0" kern="1200" dirty="0">
                <a:solidFill>
                  <a:schemeClr val="tx1"/>
                </a:solidFill>
                <a:effectLst/>
                <a:latin typeface="+mn-lt"/>
                <a:ea typeface="+mn-ea"/>
                <a:cs typeface="+mn-cs"/>
              </a:rPr>
              <a:t>ollaborative</a:t>
            </a:r>
            <a:r>
              <a:rPr lang="en-GB" dirty="0"/>
              <a:t> project with </a:t>
            </a:r>
            <a:r>
              <a:rPr lang="en-GB" sz="1200" b="0" i="0" kern="1200" dirty="0" err="1">
                <a:solidFill>
                  <a:schemeClr val="tx1"/>
                </a:solidFill>
                <a:effectLst/>
                <a:latin typeface="+mn-lt"/>
                <a:ea typeface="+mn-ea"/>
                <a:cs typeface="+mn-cs"/>
              </a:rPr>
              <a:t>Keyfort</a:t>
            </a:r>
            <a:r>
              <a:rPr lang="en-GB" sz="1200" b="0" i="0" kern="1200" dirty="0">
                <a:solidFill>
                  <a:schemeClr val="tx1"/>
                </a:solidFill>
                <a:effectLst/>
                <a:latin typeface="+mn-lt"/>
                <a:ea typeface="+mn-ea"/>
                <a:cs typeface="+mn-cs"/>
              </a:rPr>
              <a:t> on delivery of mental health support services through mobile apps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baseline="0" dirty="0"/>
          </a:p>
        </p:txBody>
      </p:sp>
      <p:sp>
        <p:nvSpPr>
          <p:cNvPr id="4" name="Slide Number Placeholder 3"/>
          <p:cNvSpPr>
            <a:spLocks noGrp="1"/>
          </p:cNvSpPr>
          <p:nvPr>
            <p:ph type="sldNum" sz="quarter" idx="10"/>
          </p:nvPr>
        </p:nvSpPr>
        <p:spPr/>
        <p:txBody>
          <a:bodyPr/>
          <a:lstStyle/>
          <a:p>
            <a:fld id="{F33FDAB0-43F6-0A48-A9CF-374386D8A5C1}" type="slidenum">
              <a:rPr lang="en-US" smtClean="0"/>
              <a:t>6</a:t>
            </a:fld>
            <a:endParaRPr lang="en-US"/>
          </a:p>
        </p:txBody>
      </p:sp>
    </p:spTree>
    <p:extLst>
      <p:ext uri="{BB962C8B-B14F-4D97-AF65-F5344CB8AC3E}">
        <p14:creationId xmlns:p14="http://schemas.microsoft.com/office/powerpoint/2010/main" val="2176341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solidFill>
              </a:rPr>
              <a:t>LSCITS: </a:t>
            </a:r>
            <a:r>
              <a:rPr lang="en-GB" sz="1200" b="0" i="0" kern="1200" dirty="0">
                <a:solidFill>
                  <a:schemeClr val="tx1"/>
                </a:solidFill>
                <a:effectLst/>
                <a:latin typeface="+mn-lt"/>
                <a:ea typeface="+mn-ea"/>
                <a:cs typeface="+mn-cs"/>
              </a:rPr>
              <a:t>Large Scale Complex IT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TASP: Trustworthy Adaptive and Autonomous Systems &amp; Processes</a:t>
            </a:r>
          </a:p>
        </p:txBody>
      </p:sp>
      <p:sp>
        <p:nvSpPr>
          <p:cNvPr id="4" name="Slide Number Placeholder 3"/>
          <p:cNvSpPr>
            <a:spLocks noGrp="1"/>
          </p:cNvSpPr>
          <p:nvPr>
            <p:ph type="sldNum" sz="quarter" idx="10"/>
          </p:nvPr>
        </p:nvSpPr>
        <p:spPr/>
        <p:txBody>
          <a:bodyPr/>
          <a:lstStyle/>
          <a:p>
            <a:fld id="{F33FDAB0-43F6-0A48-A9CF-374386D8A5C1}" type="slidenum">
              <a:rPr lang="en-US" smtClean="0"/>
              <a:t>7</a:t>
            </a:fld>
            <a:endParaRPr lang="en-US"/>
          </a:p>
        </p:txBody>
      </p:sp>
    </p:spTree>
    <p:extLst>
      <p:ext uri="{BB962C8B-B14F-4D97-AF65-F5344CB8AC3E}">
        <p14:creationId xmlns:p14="http://schemas.microsoft.com/office/powerpoint/2010/main" val="299829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a:t>
            </a:r>
            <a:r>
              <a:rPr lang="en-US" baseline="0" dirty="0"/>
              <a:t> is a meeting that we do periodically where each group member gives an update of his/her current/recent research/project challenges and discuss ways to tackle them.</a:t>
            </a:r>
            <a:endParaRPr lang="en-GB" dirty="0"/>
          </a:p>
        </p:txBody>
      </p:sp>
      <p:sp>
        <p:nvSpPr>
          <p:cNvPr id="4" name="Slide Number Placeholder 3"/>
          <p:cNvSpPr>
            <a:spLocks noGrp="1"/>
          </p:cNvSpPr>
          <p:nvPr>
            <p:ph type="sldNum" sz="quarter" idx="10"/>
          </p:nvPr>
        </p:nvSpPr>
        <p:spPr/>
        <p:txBody>
          <a:bodyPr/>
          <a:lstStyle/>
          <a:p>
            <a:fld id="{F33FDAB0-43F6-0A48-A9CF-374386D8A5C1}" type="slidenum">
              <a:rPr lang="en-US" smtClean="0"/>
              <a:t>9</a:t>
            </a:fld>
            <a:endParaRPr lang="en-US"/>
          </a:p>
        </p:txBody>
      </p:sp>
    </p:spTree>
    <p:extLst>
      <p:ext uri="{BB962C8B-B14F-4D97-AF65-F5344CB8AC3E}">
        <p14:creationId xmlns:p14="http://schemas.microsoft.com/office/powerpoint/2010/main" val="2058658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ACDB24-D841-4045-96E2-0F5743DC90FE}"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A111D-4B14-994F-9A6E-6763F30B8A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CDB24-D841-4045-96E2-0F5743DC90FE}"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A111D-4B14-994F-9A6E-6763F30B8AF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CDB24-D841-4045-96E2-0F5743DC90FE}"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A111D-4B14-994F-9A6E-6763F30B8AF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CDB24-D841-4045-96E2-0F5743DC90FE}"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A111D-4B14-994F-9A6E-6763F30B8AF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ACDB24-D841-4045-96E2-0F5743DC90FE}"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A111D-4B14-994F-9A6E-6763F30B8A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ACDB24-D841-4045-96E2-0F5743DC90FE}"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A111D-4B14-994F-9A6E-6763F30B8AF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ACDB24-D841-4045-96E2-0F5743DC90FE}" type="datetimeFigureOut">
              <a:rPr lang="en-US" smtClean="0"/>
              <a:t>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A111D-4B14-994F-9A6E-6763F30B8AF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ACDB24-D841-4045-96E2-0F5743DC90FE}" type="datetimeFigureOut">
              <a:rPr lang="en-US" smtClean="0"/>
              <a:t>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A111D-4B14-994F-9A6E-6763F30B8AF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ACDB24-D841-4045-96E2-0F5743DC90FE}" type="datetimeFigureOut">
              <a:rPr lang="en-US" smtClean="0"/>
              <a:t>2/8/18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A111D-4B14-994F-9A6E-6763F30B8AF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6ACDB24-D841-4045-96E2-0F5743DC90FE}" type="datetimeFigureOut">
              <a:rPr lang="en-US" smtClean="0"/>
              <a:t>2/8/18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A111D-4B14-994F-9A6E-6763F30B8AF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ACDB24-D841-4045-96E2-0F5743DC90FE}"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DA111D-4B14-994F-9A6E-6763F30B8AF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6ACDB24-D841-4045-96E2-0F5743DC90FE}" type="datetimeFigureOut">
              <a:rPr lang="en-US" smtClean="0"/>
              <a:t>2/8/18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A111D-4B14-994F-9A6E-6763F30B8AF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85539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g"/><Relationship Id="rId17" Type="http://schemas.openxmlformats.org/officeDocument/2006/relationships/image" Target="../media/image25.png"/><Relationship Id="rId2" Type="http://schemas.openxmlformats.org/officeDocument/2006/relationships/image" Target="../media/image10.jp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jpg"/><Relationship Id="rId10" Type="http://schemas.openxmlformats.org/officeDocument/2006/relationships/image" Target="../media/image18.jpg"/><Relationship Id="rId19" Type="http://schemas.openxmlformats.org/officeDocument/2006/relationships/image" Target="../media/image27.pn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Enterprise Systems Research Group</a:t>
            </a:r>
          </a:p>
        </p:txBody>
      </p:sp>
      <p:sp>
        <p:nvSpPr>
          <p:cNvPr id="3" name="Subtitle 2"/>
          <p:cNvSpPr>
            <a:spLocks noGrp="1"/>
          </p:cNvSpPr>
          <p:nvPr>
            <p:ph type="subTitle" idx="1"/>
          </p:nvPr>
        </p:nvSpPr>
        <p:spPr/>
        <p:txBody>
          <a:bodyPr/>
          <a:lstStyle/>
          <a:p>
            <a:r>
              <a:rPr lang="en-US" dirty="0"/>
              <a:t>Who we are and what we do</a:t>
            </a:r>
          </a:p>
        </p:txBody>
      </p:sp>
    </p:spTree>
    <p:extLst>
      <p:ext uri="{BB962C8B-B14F-4D97-AF65-F5344CB8AC3E}">
        <p14:creationId xmlns:p14="http://schemas.microsoft.com/office/powerpoint/2010/main" val="147065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4" name="Content Placeholder 2"/>
          <p:cNvSpPr txBox="1">
            <a:spLocks/>
          </p:cNvSpPr>
          <p:nvPr/>
        </p:nvSpPr>
        <p:spPr>
          <a:xfrm>
            <a:off x="1097279" y="1845732"/>
            <a:ext cx="10598535" cy="477835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buFont typeface="Wingdings" charset="2"/>
              <a:buChar char="§"/>
            </a:pPr>
            <a:endParaRPr lang="en-US" dirty="0"/>
          </a:p>
          <a:p>
            <a:pPr>
              <a:lnSpc>
                <a:spcPct val="100000"/>
              </a:lnSpc>
              <a:buFont typeface="Wingdings" charset="2"/>
              <a:buChar char="§"/>
            </a:pPr>
            <a:r>
              <a:rPr lang="en-US" dirty="0"/>
              <a:t> Founded in January 2009</a:t>
            </a:r>
          </a:p>
          <a:p>
            <a:pPr>
              <a:lnSpc>
                <a:spcPct val="100000"/>
              </a:lnSpc>
              <a:buFont typeface="Wingdings" charset="2"/>
              <a:buChar char="§"/>
            </a:pPr>
            <a:endParaRPr lang="en-US" b="1" dirty="0">
              <a:solidFill>
                <a:srgbClr val="FF0000"/>
              </a:solidFill>
            </a:endParaRPr>
          </a:p>
          <a:p>
            <a:pPr>
              <a:lnSpc>
                <a:spcPct val="100000"/>
              </a:lnSpc>
              <a:buFont typeface="Wingdings" charset="2"/>
              <a:buChar char="§"/>
            </a:pPr>
            <a:r>
              <a:rPr lang="en-US" dirty="0"/>
              <a:t> Focuses on unique technical and socio-technical challenges involved in</a:t>
            </a:r>
          </a:p>
          <a:p>
            <a:pPr marL="201168" lvl="1" indent="0">
              <a:lnSpc>
                <a:spcPct val="100000"/>
              </a:lnSpc>
              <a:buNone/>
            </a:pPr>
            <a:r>
              <a:rPr lang="en-US" dirty="0"/>
              <a:t>analysis, design, implementation, deployment and management of enterprise </a:t>
            </a:r>
            <a:r>
              <a:rPr lang="en-US" dirty="0">
                <a:solidFill>
                  <a:schemeClr val="tx1"/>
                </a:solidFill>
              </a:rPr>
              <a:t>systems</a:t>
            </a:r>
            <a:r>
              <a:rPr lang="en-US" dirty="0"/>
              <a:t>,</a:t>
            </a:r>
          </a:p>
          <a:p>
            <a:pPr marL="201168" lvl="1" indent="0">
              <a:lnSpc>
                <a:spcPct val="100000"/>
              </a:lnSpc>
              <a:buNone/>
            </a:pPr>
            <a:r>
              <a:rPr lang="en-US" dirty="0"/>
              <a:t>as well as adaptive, and autonomous systems</a:t>
            </a:r>
          </a:p>
        </p:txBody>
      </p:sp>
    </p:spTree>
    <p:extLst>
      <p:ext uri="{BB962C8B-B14F-4D97-AF65-F5344CB8AC3E}">
        <p14:creationId xmlns:p14="http://schemas.microsoft.com/office/powerpoint/2010/main" val="451910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 Research Areas</a:t>
            </a:r>
          </a:p>
        </p:txBody>
      </p:sp>
      <p:sp>
        <p:nvSpPr>
          <p:cNvPr id="4" name="Content Placeholder 2"/>
          <p:cNvSpPr txBox="1">
            <a:spLocks/>
          </p:cNvSpPr>
          <p:nvPr/>
        </p:nvSpPr>
        <p:spPr>
          <a:xfrm>
            <a:off x="1097279" y="1818022"/>
            <a:ext cx="10058401" cy="501226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lgn="l">
              <a:lnSpc>
                <a:spcPct val="100000"/>
              </a:lnSpc>
              <a:buNone/>
            </a:pPr>
            <a:endParaRPr lang="en-US" sz="2000" dirty="0"/>
          </a:p>
          <a:p>
            <a:pPr>
              <a:lnSpc>
                <a:spcPct val="100000"/>
              </a:lnSpc>
              <a:buFont typeface="Wingdings" charset="2"/>
              <a:buChar char="§"/>
            </a:pPr>
            <a:r>
              <a:rPr lang="en-US" dirty="0"/>
              <a:t> Model driven engineering (MDE)</a:t>
            </a:r>
          </a:p>
          <a:p>
            <a:pPr lvl="1">
              <a:lnSpc>
                <a:spcPct val="100000"/>
              </a:lnSpc>
              <a:buFont typeface="Wingdings" charset="2"/>
              <a:buChar char="§"/>
            </a:pPr>
            <a:r>
              <a:rPr lang="en-US" sz="2000" dirty="0"/>
              <a:t>Model transformation, model validation and verification</a:t>
            </a:r>
          </a:p>
          <a:p>
            <a:pPr>
              <a:lnSpc>
                <a:spcPct val="100000"/>
              </a:lnSpc>
              <a:buFont typeface="Wingdings" charset="2"/>
              <a:buChar char="§"/>
            </a:pPr>
            <a:r>
              <a:rPr lang="en-US" dirty="0"/>
              <a:t> Adaptive and autonomous systems and processes</a:t>
            </a:r>
          </a:p>
          <a:p>
            <a:pPr lvl="1">
              <a:lnSpc>
                <a:spcPct val="100000"/>
              </a:lnSpc>
              <a:buFont typeface="Wingdings" charset="2"/>
              <a:buChar char="§"/>
            </a:pPr>
            <a:r>
              <a:rPr lang="en-US" sz="2000" dirty="0"/>
              <a:t>Model checking for adaptive, autonomous, secure and dependable systems</a:t>
            </a:r>
          </a:p>
          <a:p>
            <a:pPr lvl="1">
              <a:lnSpc>
                <a:spcPct val="100000"/>
              </a:lnSpc>
              <a:buFont typeface="Wingdings" charset="2"/>
              <a:buChar char="§"/>
            </a:pPr>
            <a:r>
              <a:rPr lang="en-US" sz="2000" dirty="0"/>
              <a:t>Runtime formal specification, modelling and verification		</a:t>
            </a:r>
          </a:p>
          <a:p>
            <a:pPr>
              <a:lnSpc>
                <a:spcPct val="100000"/>
              </a:lnSpc>
              <a:buFont typeface="Wingdings" charset="2"/>
              <a:buChar char="§"/>
            </a:pPr>
            <a:r>
              <a:rPr lang="en-US" dirty="0"/>
              <a:t> Cloud computing</a:t>
            </a:r>
          </a:p>
          <a:p>
            <a:pPr>
              <a:lnSpc>
                <a:spcPct val="100000"/>
              </a:lnSpc>
              <a:buFont typeface="Wingdings" charset="2"/>
              <a:buChar char="§"/>
            </a:pPr>
            <a:r>
              <a:rPr lang="en-US" dirty="0"/>
              <a:t> Software verification and validation</a:t>
            </a:r>
          </a:p>
        </p:txBody>
      </p:sp>
    </p:spTree>
    <p:extLst>
      <p:ext uri="{BB962C8B-B14F-4D97-AF65-F5344CB8AC3E}">
        <p14:creationId xmlns:p14="http://schemas.microsoft.com/office/powerpoint/2010/main" val="116391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Funded Research Projects</a:t>
            </a:r>
          </a:p>
        </p:txBody>
      </p:sp>
      <p:sp>
        <p:nvSpPr>
          <p:cNvPr id="3" name="Content Placeholder 2"/>
          <p:cNvSpPr>
            <a:spLocks noGrp="1"/>
          </p:cNvSpPr>
          <p:nvPr>
            <p:ph idx="1"/>
          </p:nvPr>
        </p:nvSpPr>
        <p:spPr>
          <a:xfrm>
            <a:off x="1097280" y="1910385"/>
            <a:ext cx="10430940" cy="4825999"/>
          </a:xfrm>
        </p:spPr>
        <p:txBody>
          <a:bodyPr>
            <a:noAutofit/>
          </a:bodyPr>
          <a:lstStyle/>
          <a:p>
            <a:pPr marL="0" indent="0">
              <a:buNone/>
            </a:pPr>
            <a:r>
              <a:rPr lang="en-US" dirty="0"/>
              <a:t> </a:t>
            </a:r>
          </a:p>
          <a:p>
            <a:pPr>
              <a:buFont typeface="Wingdings" charset="2"/>
              <a:buChar char="§"/>
            </a:pPr>
            <a:r>
              <a:rPr lang="en-US" dirty="0"/>
              <a:t> European Commission; Horizon 2020 </a:t>
            </a:r>
            <a:r>
              <a:rPr lang="en-US" dirty="0" err="1"/>
              <a:t>Programme</a:t>
            </a:r>
            <a:endParaRPr lang="en-US" dirty="0"/>
          </a:p>
          <a:p>
            <a:pPr lvl="1">
              <a:buFont typeface="Wingdings" charset="2"/>
              <a:buChar char="§"/>
            </a:pPr>
            <a:r>
              <a:rPr lang="en-US" dirty="0"/>
              <a:t>TYPHON</a:t>
            </a:r>
            <a:r>
              <a:rPr lang="en-US" sz="1400" dirty="0"/>
              <a:t> (</a:t>
            </a:r>
            <a:r>
              <a:rPr lang="en-US" sz="1600" dirty="0"/>
              <a:t>2018-2020)</a:t>
            </a:r>
          </a:p>
          <a:p>
            <a:pPr lvl="1">
              <a:buFont typeface="Wingdings" charset="2"/>
              <a:buChar char="§"/>
            </a:pPr>
            <a:r>
              <a:rPr lang="en-US" dirty="0"/>
              <a:t>CROSSMINE (</a:t>
            </a:r>
            <a:r>
              <a:rPr lang="en-US" sz="1600" dirty="0"/>
              <a:t>2017-2019)</a:t>
            </a:r>
          </a:p>
          <a:p>
            <a:pPr marL="0" indent="0">
              <a:buNone/>
            </a:pPr>
            <a:endParaRPr lang="en-GB" dirty="0"/>
          </a:p>
          <a:p>
            <a:pPr>
              <a:buFont typeface="Wingdings" charset="2"/>
              <a:buChar char="§"/>
            </a:pPr>
            <a:r>
              <a:rPr lang="en-GB" dirty="0"/>
              <a:t> </a:t>
            </a:r>
            <a:r>
              <a:rPr lang="en-US" dirty="0"/>
              <a:t>The Innovate UK</a:t>
            </a:r>
            <a:endParaRPr lang="en-GB" dirty="0"/>
          </a:p>
          <a:p>
            <a:pPr lvl="1">
              <a:buFont typeface="Wingdings" charset="2"/>
              <a:buChar char="§"/>
            </a:pPr>
            <a:r>
              <a:rPr lang="en-GB" dirty="0"/>
              <a:t>Knowledge Transfer Partnership with IBM, Smith &amp; Nephew, and Rolls-Royce (</a:t>
            </a:r>
            <a:r>
              <a:rPr lang="en-US" dirty="0"/>
              <a:t>2017-2021) </a:t>
            </a:r>
            <a:endParaRPr lang="en-GB" dirty="0"/>
          </a:p>
          <a:p>
            <a:pPr lvl="1">
              <a:buFont typeface="Wingdings" charset="2"/>
              <a:buChar char="§"/>
            </a:pPr>
            <a:r>
              <a:rPr lang="en-US" dirty="0"/>
              <a:t>SECT-AIR (2016-2019)</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2384" y="2406344"/>
            <a:ext cx="1362094" cy="13620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1406" y="5047019"/>
            <a:ext cx="2124050" cy="410783"/>
          </a:xfrm>
          <a:prstGeom prst="rect">
            <a:avLst/>
          </a:prstGeom>
        </p:spPr>
      </p:pic>
    </p:spTree>
    <p:extLst>
      <p:ext uri="{BB962C8B-B14F-4D97-AF65-F5344CB8AC3E}">
        <p14:creationId xmlns:p14="http://schemas.microsoft.com/office/powerpoint/2010/main" val="428087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Funded Research Projects</a:t>
            </a:r>
          </a:p>
        </p:txBody>
      </p:sp>
      <p:sp>
        <p:nvSpPr>
          <p:cNvPr id="3" name="Content Placeholder 2"/>
          <p:cNvSpPr>
            <a:spLocks noGrp="1"/>
          </p:cNvSpPr>
          <p:nvPr>
            <p:ph idx="1"/>
          </p:nvPr>
        </p:nvSpPr>
        <p:spPr>
          <a:xfrm>
            <a:off x="1097279" y="2362966"/>
            <a:ext cx="10789921" cy="4597399"/>
          </a:xfrm>
        </p:spPr>
        <p:txBody>
          <a:bodyPr>
            <a:noAutofit/>
          </a:bodyPr>
          <a:lstStyle/>
          <a:p>
            <a:pPr>
              <a:buFont typeface="Wingdings" pitchFamily="2" charset="2"/>
              <a:buChar char="§"/>
            </a:pPr>
            <a:r>
              <a:rPr lang="en-US" dirty="0"/>
              <a:t> The </a:t>
            </a:r>
            <a:r>
              <a:rPr lang="en-GB" dirty="0"/>
              <a:t>Defence</a:t>
            </a:r>
            <a:r>
              <a:rPr lang="en-US" dirty="0"/>
              <a:t> Science and Technology Laboratory (DSTL)</a:t>
            </a:r>
          </a:p>
          <a:p>
            <a:pPr lvl="1">
              <a:buFont typeface="Wingdings" charset="2"/>
              <a:buChar char="§"/>
            </a:pPr>
            <a:r>
              <a:rPr lang="en-US" dirty="0"/>
              <a:t>Continuous Planning of Operational Processes Applied to Non-combatant</a:t>
            </a:r>
          </a:p>
          <a:p>
            <a:pPr marL="201168" lvl="1" indent="0">
              <a:buNone/>
            </a:pPr>
            <a:r>
              <a:rPr lang="en-US" dirty="0"/>
              <a:t>    Evacuation Operations (2017-2018)</a:t>
            </a:r>
          </a:p>
          <a:p>
            <a:pPr marL="384048" lvl="2" indent="0">
              <a:buNone/>
            </a:pPr>
            <a:endParaRPr lang="en-US" sz="1600" dirty="0"/>
          </a:p>
          <a:p>
            <a:pPr lvl="1">
              <a:buFont typeface="Wingdings" charset="2"/>
              <a:buChar char="§"/>
            </a:pPr>
            <a:r>
              <a:rPr lang="en-US" dirty="0"/>
              <a:t>Continual Analysis of Operational Process Dependability (2014-2018)</a:t>
            </a:r>
            <a:endParaRPr lang="en-US" sz="1600" dirty="0"/>
          </a:p>
          <a:p>
            <a:pPr marL="384048" lvl="2" indent="0">
              <a:buNone/>
            </a:pPr>
            <a:endParaRPr lang="en-US" sz="1600" dirty="0"/>
          </a:p>
          <a:p>
            <a:pPr lvl="1">
              <a:buFont typeface="Wingdings" charset="2"/>
              <a:buChar char="§"/>
            </a:pPr>
            <a:r>
              <a:rPr lang="en-US" dirty="0"/>
              <a:t>Assured Reinforcement Learning for Safety-Critical Applications (2013-2018)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232" y="3359341"/>
            <a:ext cx="1990448" cy="925790"/>
          </a:xfrm>
          <a:prstGeom prst="rect">
            <a:avLst/>
          </a:prstGeom>
        </p:spPr>
      </p:pic>
    </p:spTree>
    <p:extLst>
      <p:ext uri="{BB962C8B-B14F-4D97-AF65-F5344CB8AC3E}">
        <p14:creationId xmlns:p14="http://schemas.microsoft.com/office/powerpoint/2010/main" val="92170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Funded Research Projects</a:t>
            </a:r>
          </a:p>
        </p:txBody>
      </p:sp>
      <p:sp>
        <p:nvSpPr>
          <p:cNvPr id="3" name="Content Placeholder 2"/>
          <p:cNvSpPr>
            <a:spLocks noGrp="1"/>
          </p:cNvSpPr>
          <p:nvPr>
            <p:ph idx="1"/>
          </p:nvPr>
        </p:nvSpPr>
        <p:spPr>
          <a:xfrm>
            <a:off x="1097279" y="1708736"/>
            <a:ext cx="10603653" cy="4374189"/>
          </a:xfrm>
        </p:spPr>
        <p:txBody>
          <a:bodyPr>
            <a:normAutofit lnSpcReduction="10000"/>
          </a:bodyPr>
          <a:lstStyle/>
          <a:p>
            <a:pPr marL="0" indent="0">
              <a:buNone/>
            </a:pPr>
            <a:r>
              <a:rPr lang="en-US" dirty="0"/>
              <a:t> </a:t>
            </a:r>
          </a:p>
          <a:p>
            <a:pPr>
              <a:lnSpc>
                <a:spcPct val="200000"/>
              </a:lnSpc>
              <a:buFont typeface="Wingdings" charset="2"/>
              <a:buChar char="§"/>
            </a:pPr>
            <a:r>
              <a:rPr lang="en-US" dirty="0"/>
              <a:t> ESRC National Productivity Investment Fund (2017-2018)</a:t>
            </a:r>
          </a:p>
          <a:p>
            <a:pPr lvl="2">
              <a:lnSpc>
                <a:spcPct val="200000"/>
              </a:lnSpc>
              <a:buFont typeface="Wingdings" charset="2"/>
              <a:buChar char="§"/>
            </a:pPr>
            <a:r>
              <a:rPr lang="en-GB" sz="1600" dirty="0"/>
              <a:t>Economic and Social Research Council</a:t>
            </a:r>
          </a:p>
          <a:p>
            <a:pPr>
              <a:lnSpc>
                <a:spcPct val="200000"/>
              </a:lnSpc>
              <a:buFont typeface="Wingdings" charset="2"/>
              <a:buChar char="§"/>
            </a:pPr>
            <a:r>
              <a:rPr lang="en-GB" dirty="0"/>
              <a:t> Integrated correctness analysis and performance evaluation (2017-2021)</a:t>
            </a:r>
          </a:p>
          <a:p>
            <a:pPr lvl="2">
              <a:lnSpc>
                <a:spcPct val="200000"/>
              </a:lnSpc>
              <a:buFont typeface="Wingdings" charset="2"/>
              <a:buChar char="§"/>
            </a:pPr>
            <a:r>
              <a:rPr lang="en-GB" sz="1600" dirty="0"/>
              <a:t>Microsoft Research</a:t>
            </a:r>
          </a:p>
          <a:p>
            <a:pPr>
              <a:lnSpc>
                <a:spcPct val="200000"/>
              </a:lnSpc>
              <a:buFont typeface="Wingdings" charset="2"/>
              <a:buChar char="§"/>
            </a:pPr>
            <a:r>
              <a:rPr lang="en-US" dirty="0"/>
              <a:t> Assurance of Deep-Learning AI Techniques (2018-2021)</a:t>
            </a:r>
          </a:p>
          <a:p>
            <a:pPr lvl="2">
              <a:lnSpc>
                <a:spcPct val="200000"/>
              </a:lnSpc>
              <a:buFont typeface="Wingdings" charset="2"/>
              <a:buChar char="§"/>
            </a:pPr>
            <a:r>
              <a:rPr lang="en-US" sz="1600" dirty="0"/>
              <a:t>Lloyd’s Register Foundation</a:t>
            </a:r>
          </a:p>
        </p:txBody>
      </p:sp>
      <p:pic>
        <p:nvPicPr>
          <p:cNvPr id="7" name="Picture 6">
            <a:extLst>
              <a:ext uri="{FF2B5EF4-FFF2-40B4-BE49-F238E27FC236}">
                <a16:creationId xmlns:a16="http://schemas.microsoft.com/office/drawing/2014/main" id="{BB2979BC-EB06-FB4A-B629-F24026D1D6CA}"/>
              </a:ext>
            </a:extLst>
          </p:cNvPr>
          <p:cNvPicPr>
            <a:picLocks noChangeAspect="1"/>
          </p:cNvPicPr>
          <p:nvPr/>
        </p:nvPicPr>
        <p:blipFill>
          <a:blip r:embed="rId3"/>
          <a:stretch>
            <a:fillRect/>
          </a:stretch>
        </p:blipFill>
        <p:spPr>
          <a:xfrm>
            <a:off x="9383985" y="1993089"/>
            <a:ext cx="1690959" cy="1430812"/>
          </a:xfrm>
          <a:prstGeom prst="rect">
            <a:avLst/>
          </a:prstGeom>
        </p:spPr>
      </p:pic>
      <p:pic>
        <p:nvPicPr>
          <p:cNvPr id="9" name="Picture 8">
            <a:extLst>
              <a:ext uri="{FF2B5EF4-FFF2-40B4-BE49-F238E27FC236}">
                <a16:creationId xmlns:a16="http://schemas.microsoft.com/office/drawing/2014/main" id="{3BCAC11D-E71C-3646-921D-55F0ED3E21C2}"/>
              </a:ext>
            </a:extLst>
          </p:cNvPr>
          <p:cNvPicPr>
            <a:picLocks noChangeAspect="1"/>
          </p:cNvPicPr>
          <p:nvPr/>
        </p:nvPicPr>
        <p:blipFill>
          <a:blip r:embed="rId4"/>
          <a:stretch>
            <a:fillRect/>
          </a:stretch>
        </p:blipFill>
        <p:spPr>
          <a:xfrm>
            <a:off x="8998142" y="4051649"/>
            <a:ext cx="2473421" cy="562814"/>
          </a:xfrm>
          <a:prstGeom prst="rect">
            <a:avLst/>
          </a:prstGeom>
        </p:spPr>
      </p:pic>
      <p:pic>
        <p:nvPicPr>
          <p:cNvPr id="11" name="Picture 10">
            <a:extLst>
              <a:ext uri="{FF2B5EF4-FFF2-40B4-BE49-F238E27FC236}">
                <a16:creationId xmlns:a16="http://schemas.microsoft.com/office/drawing/2014/main" id="{BB4C0D4B-3767-1D42-8E0B-9B7B58C4D851}"/>
              </a:ext>
            </a:extLst>
          </p:cNvPr>
          <p:cNvPicPr>
            <a:picLocks noChangeAspect="1"/>
          </p:cNvPicPr>
          <p:nvPr/>
        </p:nvPicPr>
        <p:blipFill>
          <a:blip r:embed="rId5"/>
          <a:stretch>
            <a:fillRect/>
          </a:stretch>
        </p:blipFill>
        <p:spPr>
          <a:xfrm>
            <a:off x="9038261" y="5110596"/>
            <a:ext cx="2382405" cy="1051917"/>
          </a:xfrm>
          <a:prstGeom prst="rect">
            <a:avLst/>
          </a:prstGeom>
        </p:spPr>
      </p:pic>
    </p:spTree>
    <p:extLst>
      <p:ext uri="{BB962C8B-B14F-4D97-AF65-F5344CB8AC3E}">
        <p14:creationId xmlns:p14="http://schemas.microsoft.com/office/powerpoint/2010/main" val="2157932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792340" y="2562202"/>
            <a:ext cx="2088000"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a:t>Group Members: Academic Staff</a:t>
            </a:r>
          </a:p>
        </p:txBody>
      </p:sp>
      <p:pic>
        <p:nvPicPr>
          <p:cNvPr id="4" name="Picture 3"/>
          <p:cNvPicPr>
            <a:picLocks/>
          </p:cNvPicPr>
          <p:nvPr/>
        </p:nvPicPr>
        <p:blipFill>
          <a:blip r:embed="rId4">
            <a:extLst>
              <a:ext uri="{28A0092B-C50C-407E-A947-70E740481C1C}">
                <a14:useLocalDpi xmlns:a14="http://schemas.microsoft.com/office/drawing/2010/main" val="0"/>
              </a:ext>
            </a:extLst>
          </a:blip>
          <a:stretch>
            <a:fillRect/>
          </a:stretch>
        </p:blipFill>
        <p:spPr>
          <a:xfrm>
            <a:off x="5032603" y="2562202"/>
            <a:ext cx="2088000"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p:cNvPicPr>
          <p:nvPr/>
        </p:nvPicPr>
        <p:blipFill>
          <a:blip r:embed="rId5">
            <a:extLst>
              <a:ext uri="{28A0092B-C50C-407E-A947-70E740481C1C}">
                <a14:useLocalDpi xmlns:a14="http://schemas.microsoft.com/office/drawing/2010/main" val="0"/>
              </a:ext>
            </a:extLst>
          </a:blip>
          <a:stretch>
            <a:fillRect/>
          </a:stretch>
        </p:blipFill>
        <p:spPr>
          <a:xfrm>
            <a:off x="8275209" y="2562202"/>
            <a:ext cx="2088000"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3" name="Table 2">
            <a:extLst>
              <a:ext uri="{FF2B5EF4-FFF2-40B4-BE49-F238E27FC236}">
                <a16:creationId xmlns:a16="http://schemas.microsoft.com/office/drawing/2014/main" id="{19C1EBCD-A8C6-864A-BA11-5FDF7E32BCE0}"/>
              </a:ext>
            </a:extLst>
          </p:cNvPr>
          <p:cNvGraphicFramePr>
            <a:graphicFrameLocks noGrp="1"/>
          </p:cNvGraphicFramePr>
          <p:nvPr>
            <p:extLst>
              <p:ext uri="{D42A27DB-BD31-4B8C-83A1-F6EECF244321}">
                <p14:modId xmlns:p14="http://schemas.microsoft.com/office/powerpoint/2010/main" val="1607612055"/>
              </p:ext>
            </p:extLst>
          </p:nvPr>
        </p:nvGraphicFramePr>
        <p:xfrm>
          <a:off x="1097279" y="4945291"/>
          <a:ext cx="9958648" cy="1463040"/>
        </p:xfrm>
        <a:graphic>
          <a:graphicData uri="http://schemas.openxmlformats.org/drawingml/2006/table">
            <a:tbl>
              <a:tblPr firstRow="1" bandRow="1">
                <a:tableStyleId>{5C22544A-7EE6-4342-B048-85BDC9FD1C3A}</a:tableStyleId>
              </a:tblPr>
              <a:tblGrid>
                <a:gridCol w="3521500">
                  <a:extLst>
                    <a:ext uri="{9D8B030D-6E8A-4147-A177-3AD203B41FA5}">
                      <a16:colId xmlns:a16="http://schemas.microsoft.com/office/drawing/2014/main" val="1284101812"/>
                    </a:ext>
                  </a:extLst>
                </a:gridCol>
                <a:gridCol w="3117599">
                  <a:extLst>
                    <a:ext uri="{9D8B030D-6E8A-4147-A177-3AD203B41FA5}">
                      <a16:colId xmlns:a16="http://schemas.microsoft.com/office/drawing/2014/main" val="2150555163"/>
                    </a:ext>
                  </a:extLst>
                </a:gridCol>
                <a:gridCol w="3319549">
                  <a:extLst>
                    <a:ext uri="{9D8B030D-6E8A-4147-A177-3AD203B41FA5}">
                      <a16:colId xmlns:a16="http://schemas.microsoft.com/office/drawing/2014/main" val="3154431218"/>
                    </a:ext>
                  </a:extLst>
                </a:gridCol>
              </a:tblGrid>
              <a:tr h="1192261">
                <a:tc>
                  <a:txBody>
                    <a:bodyPr/>
                    <a:lstStyle/>
                    <a:p>
                      <a:pPr algn="ctr"/>
                      <a:r>
                        <a:rPr lang="en-US" sz="1800" b="1" i="0" dirty="0">
                          <a:solidFill>
                            <a:schemeClr val="tx1"/>
                          </a:solidFill>
                        </a:rPr>
                        <a:t>Prof. Richard Paige</a:t>
                      </a:r>
                    </a:p>
                    <a:p>
                      <a:pPr algn="ctr"/>
                      <a:r>
                        <a:rPr lang="en-US" sz="1800" b="0" i="0" dirty="0">
                          <a:solidFill>
                            <a:schemeClr val="tx1"/>
                          </a:solidFill>
                        </a:rPr>
                        <a:t>Deputy head of department (Research)</a:t>
                      </a:r>
                    </a:p>
                    <a:p>
                      <a:pPr algn="ctr"/>
                      <a:r>
                        <a:rPr lang="en-US" sz="1800" b="0" i="0" dirty="0">
                          <a:solidFill>
                            <a:schemeClr val="tx1"/>
                          </a:solidFill>
                        </a:rPr>
                        <a:t>ES group leader</a:t>
                      </a:r>
                    </a:p>
                    <a:p>
                      <a:pPr algn="ctr"/>
                      <a:endParaRPr lang="en-GB"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dirty="0" err="1">
                          <a:solidFill>
                            <a:schemeClr val="tx1"/>
                          </a:solidFill>
                        </a:rPr>
                        <a:t>Prof.</a:t>
                      </a:r>
                      <a:r>
                        <a:rPr lang="en-GB" dirty="0">
                          <a:solidFill>
                            <a:schemeClr val="tx1"/>
                          </a:solidFill>
                        </a:rPr>
                        <a:t> Dimitris Kolovos</a:t>
                      </a:r>
                    </a:p>
                    <a:p>
                      <a:pPr algn="ctr"/>
                      <a:r>
                        <a:rPr lang="en-GB" b="0" dirty="0">
                          <a:solidFill>
                            <a:schemeClr val="tx1"/>
                          </a:solidFill>
                        </a:rPr>
                        <a:t>MSc &amp; </a:t>
                      </a:r>
                      <a:r>
                        <a:rPr lang="en-GB" b="0" dirty="0" err="1">
                          <a:solidFill>
                            <a:schemeClr val="tx1"/>
                          </a:solidFill>
                        </a:rPr>
                        <a:t>EngD</a:t>
                      </a:r>
                      <a:r>
                        <a:rPr lang="en-GB" b="0" dirty="0">
                          <a:solidFill>
                            <a:schemeClr val="tx1"/>
                          </a:solidFill>
                        </a:rPr>
                        <a:t> LSCITS Director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1" i="0" dirty="0">
                          <a:solidFill>
                            <a:schemeClr val="tx1"/>
                          </a:solidFill>
                        </a:rPr>
                        <a:t>Dr. </a:t>
                      </a:r>
                      <a:r>
                        <a:rPr lang="en-US" sz="1800" b="1" i="0" dirty="0" err="1">
                          <a:solidFill>
                            <a:schemeClr val="tx1"/>
                          </a:solidFill>
                        </a:rPr>
                        <a:t>Radu</a:t>
                      </a:r>
                      <a:r>
                        <a:rPr lang="en-US" sz="1800" b="1" i="0" dirty="0">
                          <a:solidFill>
                            <a:schemeClr val="tx1"/>
                          </a:solidFill>
                        </a:rPr>
                        <a:t> </a:t>
                      </a:r>
                      <a:r>
                        <a:rPr lang="en-US" sz="1800" b="1" i="0" dirty="0" err="1">
                          <a:solidFill>
                            <a:schemeClr val="tx1"/>
                          </a:solidFill>
                        </a:rPr>
                        <a:t>Calinescu</a:t>
                      </a:r>
                      <a:r>
                        <a:rPr lang="en-US" sz="1800" b="1" i="0" dirty="0">
                          <a:solidFill>
                            <a:schemeClr val="tx1"/>
                          </a:solidFill>
                        </a:rPr>
                        <a:t> </a:t>
                      </a:r>
                    </a:p>
                    <a:p>
                      <a:pPr algn="ctr"/>
                      <a:r>
                        <a:rPr lang="en-US" sz="1800" b="0" i="0" dirty="0">
                          <a:solidFill>
                            <a:schemeClr val="tx1"/>
                          </a:solidFill>
                        </a:rPr>
                        <a:t>TASP leader</a:t>
                      </a:r>
                    </a:p>
                    <a:p>
                      <a:pPr algn="ctr"/>
                      <a:endParaRPr lang="en-GB"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29869694"/>
                  </a:ext>
                </a:extLst>
              </a:tr>
            </a:tbl>
          </a:graphicData>
        </a:graphic>
      </p:graphicFrame>
    </p:spTree>
    <p:extLst>
      <p:ext uri="{BB962C8B-B14F-4D97-AF65-F5344CB8AC3E}">
        <p14:creationId xmlns:p14="http://schemas.microsoft.com/office/powerpoint/2010/main" val="164215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7278"/>
            <a:ext cx="10058400" cy="1450757"/>
          </a:xfrm>
        </p:spPr>
        <p:txBody>
          <a:bodyPr/>
          <a:lstStyle/>
          <a:p>
            <a:r>
              <a:rPr lang="en-US" dirty="0"/>
              <a:t>Group Members: RAs &amp; RSs</a:t>
            </a:r>
          </a:p>
        </p:txBody>
      </p:sp>
      <p:graphicFrame>
        <p:nvGraphicFramePr>
          <p:cNvPr id="10" name="Table 9"/>
          <p:cNvGraphicFramePr>
            <a:graphicFrameLocks noGrp="1"/>
          </p:cNvGraphicFramePr>
          <p:nvPr>
            <p:extLst>
              <p:ext uri="{D42A27DB-BD31-4B8C-83A1-F6EECF244321}">
                <p14:modId xmlns:p14="http://schemas.microsoft.com/office/powerpoint/2010/main" val="2127862463"/>
              </p:ext>
            </p:extLst>
          </p:nvPr>
        </p:nvGraphicFramePr>
        <p:xfrm>
          <a:off x="548638" y="4554462"/>
          <a:ext cx="11068212" cy="370840"/>
        </p:xfrm>
        <a:graphic>
          <a:graphicData uri="http://schemas.openxmlformats.org/drawingml/2006/table">
            <a:tbl>
              <a:tblPr firstRow="1" bandRow="1">
                <a:tableStyleId>{5C22544A-7EE6-4342-B048-85BDC9FD1C3A}</a:tableStyleId>
              </a:tblPr>
              <a:tblGrid>
                <a:gridCol w="1577772">
                  <a:extLst>
                    <a:ext uri="{9D8B030D-6E8A-4147-A177-3AD203B41FA5}">
                      <a16:colId xmlns:a16="http://schemas.microsoft.com/office/drawing/2014/main" val="20000"/>
                    </a:ext>
                  </a:extLst>
                </a:gridCol>
                <a:gridCol w="1577772">
                  <a:extLst>
                    <a:ext uri="{9D8B030D-6E8A-4147-A177-3AD203B41FA5}">
                      <a16:colId xmlns:a16="http://schemas.microsoft.com/office/drawing/2014/main" val="230710560"/>
                    </a:ext>
                  </a:extLst>
                </a:gridCol>
                <a:gridCol w="1577772">
                  <a:extLst>
                    <a:ext uri="{9D8B030D-6E8A-4147-A177-3AD203B41FA5}">
                      <a16:colId xmlns:a16="http://schemas.microsoft.com/office/drawing/2014/main" val="20001"/>
                    </a:ext>
                  </a:extLst>
                </a:gridCol>
                <a:gridCol w="1577772">
                  <a:extLst>
                    <a:ext uri="{9D8B030D-6E8A-4147-A177-3AD203B41FA5}">
                      <a16:colId xmlns:a16="http://schemas.microsoft.com/office/drawing/2014/main" val="20002"/>
                    </a:ext>
                  </a:extLst>
                </a:gridCol>
                <a:gridCol w="1585708">
                  <a:extLst>
                    <a:ext uri="{9D8B030D-6E8A-4147-A177-3AD203B41FA5}">
                      <a16:colId xmlns:a16="http://schemas.microsoft.com/office/drawing/2014/main" val="20003"/>
                    </a:ext>
                  </a:extLst>
                </a:gridCol>
                <a:gridCol w="1585708">
                  <a:extLst>
                    <a:ext uri="{9D8B030D-6E8A-4147-A177-3AD203B41FA5}">
                      <a16:colId xmlns:a16="http://schemas.microsoft.com/office/drawing/2014/main" val="20004"/>
                    </a:ext>
                  </a:extLst>
                </a:gridCol>
                <a:gridCol w="1585708">
                  <a:extLst>
                    <a:ext uri="{9D8B030D-6E8A-4147-A177-3AD203B41FA5}">
                      <a16:colId xmlns:a16="http://schemas.microsoft.com/office/drawing/2014/main" val="20005"/>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Horacio H. Rodriguez</a:t>
                      </a:r>
                    </a:p>
                  </a:txBody>
                  <a:tcPr>
                    <a:lnL w="12700"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err="1">
                          <a:solidFill>
                            <a:schemeClr val="tx1"/>
                          </a:solidFill>
                        </a:rPr>
                        <a:t>Ioannis</a:t>
                      </a:r>
                      <a:r>
                        <a:rPr lang="en-US" sz="1200" b="0" i="0" dirty="0">
                          <a:solidFill>
                            <a:schemeClr val="tx1"/>
                          </a:solidFill>
                        </a:rPr>
                        <a:t> </a:t>
                      </a:r>
                      <a:r>
                        <a:rPr lang="en-US" sz="1200" b="0" i="0" dirty="0" err="1">
                          <a:solidFill>
                            <a:schemeClr val="tx1"/>
                          </a:solidFill>
                        </a:rPr>
                        <a:t>Stefanakos</a:t>
                      </a:r>
                      <a:r>
                        <a:rPr lang="en-US" sz="1200" b="0" i="0" dirty="0">
                          <a:solidFill>
                            <a:schemeClr val="tx1"/>
                          </a:solidFill>
                        </a:rPr>
                        <a:t> </a:t>
                      </a:r>
                    </a:p>
                  </a:txBody>
                  <a:tcPr>
                    <a:lnL w="12700"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a:solidFill>
                            <a:schemeClr val="tx1"/>
                          </a:solidFill>
                        </a:rPr>
                        <a:t>Jonathan Co </a:t>
                      </a:r>
                    </a:p>
                  </a:txBody>
                  <a:tcPr>
                    <a:lnL w="12700"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a:solidFill>
                            <a:schemeClr val="tx1"/>
                          </a:solidFill>
                        </a:rPr>
                        <a:t>Khaled </a:t>
                      </a:r>
                      <a:r>
                        <a:rPr lang="en-US" sz="1200" b="0" i="0" dirty="0" err="1">
                          <a:solidFill>
                            <a:schemeClr val="tx1"/>
                          </a:solidFill>
                        </a:rPr>
                        <a:t>Aldheeif</a:t>
                      </a:r>
                      <a:r>
                        <a:rPr lang="en-US" sz="1200" b="0" i="0" dirty="0">
                          <a:solidFill>
                            <a:schemeClr val="tx1"/>
                          </a:solidFill>
                        </a:rPr>
                        <a:t> </a:t>
                      </a:r>
                    </a:p>
                  </a:txBody>
                  <a:tcPr>
                    <a:lnL w="12700"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a:solidFill>
                            <a:schemeClr val="tx1"/>
                          </a:solidFill>
                        </a:rPr>
                        <a:t>Konstantinos </a:t>
                      </a:r>
                      <a:r>
                        <a:rPr lang="en-US" sz="1200" b="0" i="0" dirty="0" err="1">
                          <a:solidFill>
                            <a:schemeClr val="tx1"/>
                          </a:solidFill>
                        </a:rPr>
                        <a:t>Barmpis</a:t>
                      </a:r>
                      <a:endParaRPr lang="en-US" sz="1200" b="0" i="0" dirty="0">
                        <a:solidFill>
                          <a:schemeClr val="tx1"/>
                        </a:solidFill>
                      </a:endParaRP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a:solidFill>
                            <a:schemeClr val="tx1"/>
                          </a:solidFill>
                        </a:rPr>
                        <a:t>Martyn Ellison </a:t>
                      </a: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err="1">
                          <a:solidFill>
                            <a:schemeClr val="tx1"/>
                          </a:solidFill>
                        </a:rPr>
                        <a:t>Naif</a:t>
                      </a:r>
                      <a:r>
                        <a:rPr lang="en-US" sz="1200" b="0" i="0" dirty="0">
                          <a:solidFill>
                            <a:schemeClr val="tx1"/>
                          </a:solidFill>
                        </a:rPr>
                        <a:t> </a:t>
                      </a:r>
                      <a:r>
                        <a:rPr lang="en-US" sz="1200" b="0" i="0" dirty="0" err="1">
                          <a:solidFill>
                            <a:schemeClr val="tx1"/>
                          </a:solidFill>
                        </a:rPr>
                        <a:t>Alasmari</a:t>
                      </a:r>
                      <a:endParaRPr lang="en-US" sz="1200" b="0" i="0" dirty="0">
                        <a:solidFill>
                          <a:schemeClr val="tx1"/>
                        </a:solidFill>
                      </a:endParaRP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32553778"/>
              </p:ext>
            </p:extLst>
          </p:nvPr>
        </p:nvGraphicFramePr>
        <p:xfrm>
          <a:off x="548637" y="6105253"/>
          <a:ext cx="11068222" cy="370840"/>
        </p:xfrm>
        <a:graphic>
          <a:graphicData uri="http://schemas.openxmlformats.org/drawingml/2006/table">
            <a:tbl>
              <a:tblPr firstRow="1" bandRow="1">
                <a:tableStyleId>{5C22544A-7EE6-4342-B048-85BDC9FD1C3A}</a:tableStyleId>
              </a:tblPr>
              <a:tblGrid>
                <a:gridCol w="1577773">
                  <a:extLst>
                    <a:ext uri="{9D8B030D-6E8A-4147-A177-3AD203B41FA5}">
                      <a16:colId xmlns:a16="http://schemas.microsoft.com/office/drawing/2014/main" val="20000"/>
                    </a:ext>
                  </a:extLst>
                </a:gridCol>
                <a:gridCol w="1577773">
                  <a:extLst>
                    <a:ext uri="{9D8B030D-6E8A-4147-A177-3AD203B41FA5}">
                      <a16:colId xmlns:a16="http://schemas.microsoft.com/office/drawing/2014/main" val="20001"/>
                    </a:ext>
                  </a:extLst>
                </a:gridCol>
                <a:gridCol w="1577773">
                  <a:extLst>
                    <a:ext uri="{9D8B030D-6E8A-4147-A177-3AD203B41FA5}">
                      <a16:colId xmlns:a16="http://schemas.microsoft.com/office/drawing/2014/main" val="20002"/>
                    </a:ext>
                  </a:extLst>
                </a:gridCol>
                <a:gridCol w="1577773">
                  <a:extLst>
                    <a:ext uri="{9D8B030D-6E8A-4147-A177-3AD203B41FA5}">
                      <a16:colId xmlns:a16="http://schemas.microsoft.com/office/drawing/2014/main" val="20003"/>
                    </a:ext>
                  </a:extLst>
                </a:gridCol>
                <a:gridCol w="1585710">
                  <a:extLst>
                    <a:ext uri="{9D8B030D-6E8A-4147-A177-3AD203B41FA5}">
                      <a16:colId xmlns:a16="http://schemas.microsoft.com/office/drawing/2014/main" val="20004"/>
                    </a:ext>
                  </a:extLst>
                </a:gridCol>
                <a:gridCol w="1585710">
                  <a:extLst>
                    <a:ext uri="{9D8B030D-6E8A-4147-A177-3AD203B41FA5}">
                      <a16:colId xmlns:a16="http://schemas.microsoft.com/office/drawing/2014/main" val="20005"/>
                    </a:ext>
                  </a:extLst>
                </a:gridCol>
                <a:gridCol w="1585710">
                  <a:extLst>
                    <a:ext uri="{9D8B030D-6E8A-4147-A177-3AD203B41FA5}">
                      <a16:colId xmlns:a16="http://schemas.microsoft.com/office/drawing/2014/main" val="2625123006"/>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Patrick </a:t>
                      </a:r>
                      <a:r>
                        <a:rPr lang="en-US" sz="1200" b="0" i="0" dirty="0" err="1">
                          <a:solidFill>
                            <a:schemeClr val="tx1"/>
                          </a:solidFill>
                        </a:rPr>
                        <a:t>Neubauer</a:t>
                      </a:r>
                      <a:r>
                        <a:rPr lang="en-US" sz="1200" b="0" i="0" dirty="0">
                          <a:solidFill>
                            <a:schemeClr val="tx1"/>
                          </a:solidFill>
                        </a:rPr>
                        <a:t> </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rPr>
                        <a:t>Rafidah P. Mohamad </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i="0" dirty="0">
                          <a:solidFill>
                            <a:schemeClr val="tx1"/>
                          </a:solidFill>
                        </a:rPr>
                        <a:t>Ran Wei</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i="0" dirty="0">
                          <a:solidFill>
                            <a:schemeClr val="tx1"/>
                          </a:solidFill>
                        </a:rPr>
                        <a:t>Saud </a:t>
                      </a:r>
                      <a:r>
                        <a:rPr lang="en-US" sz="1200" b="0" i="0" dirty="0" err="1">
                          <a:solidFill>
                            <a:schemeClr val="tx1"/>
                          </a:solidFill>
                        </a:rPr>
                        <a:t>Yonbawi</a:t>
                      </a:r>
                      <a:r>
                        <a:rPr lang="en-US" sz="1200" b="0" i="0" dirty="0">
                          <a:solidFill>
                            <a:schemeClr val="tx1"/>
                          </a:solidFill>
                        </a:rPr>
                        <a:t> </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i="0" dirty="0">
                          <a:solidFill>
                            <a:schemeClr val="tx1"/>
                          </a:solidFill>
                        </a:rPr>
                        <a:t>Simos </a:t>
                      </a:r>
                      <a:r>
                        <a:rPr lang="en-US" sz="1200" b="0" i="0" dirty="0" err="1">
                          <a:solidFill>
                            <a:schemeClr val="tx1"/>
                          </a:solidFill>
                        </a:rPr>
                        <a:t>Gerasimou</a:t>
                      </a:r>
                      <a:r>
                        <a:rPr lang="en-US" sz="1200" b="0" i="0" dirty="0">
                          <a:solidFill>
                            <a:schemeClr val="tx1"/>
                          </a:solidFill>
                        </a:rPr>
                        <a:t>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i="0" dirty="0">
                          <a:solidFill>
                            <a:schemeClr val="tx1"/>
                          </a:solidFill>
                        </a:rPr>
                        <a:t>Sina Madani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200" b="0" i="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88265593"/>
              </p:ext>
            </p:extLst>
          </p:nvPr>
        </p:nvGraphicFramePr>
        <p:xfrm>
          <a:off x="548638" y="2917311"/>
          <a:ext cx="11068211" cy="370840"/>
        </p:xfrm>
        <a:graphic>
          <a:graphicData uri="http://schemas.openxmlformats.org/drawingml/2006/table">
            <a:tbl>
              <a:tblPr firstRow="1" bandRow="1">
                <a:tableStyleId>{5C22544A-7EE6-4342-B048-85BDC9FD1C3A}</a:tableStyleId>
              </a:tblPr>
              <a:tblGrid>
                <a:gridCol w="1576077">
                  <a:extLst>
                    <a:ext uri="{9D8B030D-6E8A-4147-A177-3AD203B41FA5}">
                      <a16:colId xmlns:a16="http://schemas.microsoft.com/office/drawing/2014/main" val="20000"/>
                    </a:ext>
                  </a:extLst>
                </a:gridCol>
                <a:gridCol w="1576077">
                  <a:extLst>
                    <a:ext uri="{9D8B030D-6E8A-4147-A177-3AD203B41FA5}">
                      <a16:colId xmlns:a16="http://schemas.microsoft.com/office/drawing/2014/main" val="20001"/>
                    </a:ext>
                  </a:extLst>
                </a:gridCol>
                <a:gridCol w="1584004">
                  <a:extLst>
                    <a:ext uri="{9D8B030D-6E8A-4147-A177-3AD203B41FA5}">
                      <a16:colId xmlns:a16="http://schemas.microsoft.com/office/drawing/2014/main" val="20002"/>
                    </a:ext>
                  </a:extLst>
                </a:gridCol>
                <a:gridCol w="1584004">
                  <a:extLst>
                    <a:ext uri="{9D8B030D-6E8A-4147-A177-3AD203B41FA5}">
                      <a16:colId xmlns:a16="http://schemas.microsoft.com/office/drawing/2014/main" val="20003"/>
                    </a:ext>
                  </a:extLst>
                </a:gridCol>
                <a:gridCol w="1584004">
                  <a:extLst>
                    <a:ext uri="{9D8B030D-6E8A-4147-A177-3AD203B41FA5}">
                      <a16:colId xmlns:a16="http://schemas.microsoft.com/office/drawing/2014/main" val="537194203"/>
                    </a:ext>
                  </a:extLst>
                </a:gridCol>
                <a:gridCol w="1584004">
                  <a:extLst>
                    <a:ext uri="{9D8B030D-6E8A-4147-A177-3AD203B41FA5}">
                      <a16:colId xmlns:a16="http://schemas.microsoft.com/office/drawing/2014/main" val="20004"/>
                    </a:ext>
                  </a:extLst>
                </a:gridCol>
                <a:gridCol w="1580041">
                  <a:extLst>
                    <a:ext uri="{9D8B030D-6E8A-4147-A177-3AD203B41FA5}">
                      <a16:colId xmlns:a16="http://schemas.microsoft.com/office/drawing/2014/main" val="20005"/>
                    </a:ext>
                  </a:extLst>
                </a:gridCol>
              </a:tblGrid>
              <a:tr h="370840">
                <a:tc>
                  <a:txBody>
                    <a:bodyPr/>
                    <a:lstStyle/>
                    <a:p>
                      <a:pPr algn="ctr"/>
                      <a:r>
                        <a:rPr lang="en-US" sz="1200" b="0" i="0" dirty="0">
                          <a:solidFill>
                            <a:schemeClr val="tx1"/>
                          </a:solidFill>
                        </a:rPr>
                        <a:t>Abdullah </a:t>
                      </a:r>
                      <a:r>
                        <a:rPr lang="en-US" sz="1200" b="0" i="0" dirty="0" err="1">
                          <a:solidFill>
                            <a:schemeClr val="tx1"/>
                          </a:solidFill>
                        </a:rPr>
                        <a:t>Albalawi</a:t>
                      </a:r>
                      <a:endParaRPr lang="en-US" sz="1200" b="0" i="0" dirty="0">
                        <a:solidFill>
                          <a:schemeClr val="tx1"/>
                        </a:solidFill>
                      </a:endParaRPr>
                    </a:p>
                  </a:txBody>
                  <a:tcPr>
                    <a:lnL w="12700"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a:solidFill>
                            <a:schemeClr val="tx1"/>
                          </a:solidFill>
                        </a:rPr>
                        <a:t>Athanasios </a:t>
                      </a:r>
                      <a:r>
                        <a:rPr lang="en-US" sz="1200" b="0" i="0" dirty="0" err="1">
                          <a:solidFill>
                            <a:schemeClr val="tx1"/>
                          </a:solidFill>
                        </a:rPr>
                        <a:t>Zolotas</a:t>
                      </a:r>
                      <a:endParaRPr lang="en-US" sz="1200" b="0" i="0" dirty="0">
                        <a:solidFill>
                          <a:schemeClr val="tx1"/>
                        </a:solidFill>
                      </a:endParaRPr>
                    </a:p>
                  </a:txBody>
                  <a:tcPr>
                    <a:lnL w="12700"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err="1">
                          <a:solidFill>
                            <a:schemeClr val="tx1"/>
                          </a:solidFill>
                        </a:rPr>
                        <a:t>Bestoon</a:t>
                      </a:r>
                      <a:r>
                        <a:rPr lang="en-US" sz="1200" b="0" i="0" dirty="0">
                          <a:solidFill>
                            <a:schemeClr val="tx1"/>
                          </a:solidFill>
                        </a:rPr>
                        <a:t> </a:t>
                      </a:r>
                      <a:r>
                        <a:rPr lang="en-US" sz="1200" b="0" i="0" dirty="0" err="1">
                          <a:solidFill>
                            <a:schemeClr val="tx1"/>
                          </a:solidFill>
                        </a:rPr>
                        <a:t>Hussien</a:t>
                      </a:r>
                      <a:r>
                        <a:rPr lang="en-US" sz="1200" b="0" i="0" dirty="0">
                          <a:solidFill>
                            <a:schemeClr val="tx1"/>
                          </a:solidFill>
                        </a:rPr>
                        <a:t> </a:t>
                      </a: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a:solidFill>
                            <a:schemeClr val="tx1"/>
                          </a:solidFill>
                        </a:rPr>
                        <a:t>Colin Paterson </a:t>
                      </a: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a:solidFill>
                            <a:schemeClr val="tx1"/>
                          </a:solidFill>
                        </a:rPr>
                        <a:t>Emad </a:t>
                      </a:r>
                      <a:r>
                        <a:rPr lang="en-US" sz="1200" b="0" i="0" dirty="0" err="1">
                          <a:solidFill>
                            <a:schemeClr val="tx1"/>
                          </a:solidFill>
                        </a:rPr>
                        <a:t>Alharbi</a:t>
                      </a:r>
                      <a:r>
                        <a:rPr lang="en-US" sz="1200" b="0" i="0" dirty="0">
                          <a:solidFill>
                            <a:schemeClr val="tx1"/>
                          </a:solidFill>
                        </a:rPr>
                        <a:t> </a:t>
                      </a: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a:solidFill>
                            <a:schemeClr val="tx1"/>
                          </a:solidFill>
                        </a:rPr>
                        <a:t>Faisal Alhwikem</a:t>
                      </a: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dirty="0">
                          <a:solidFill>
                            <a:schemeClr val="tx1"/>
                          </a:solidFill>
                        </a:rPr>
                        <a:t>George Mason</a:t>
                      </a: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541" y="3517987"/>
            <a:ext cx="1351761" cy="1077402"/>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7681" y="1808492"/>
            <a:ext cx="1001887" cy="110541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7751" y="1819633"/>
            <a:ext cx="979999" cy="110311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32" y="1880758"/>
            <a:ext cx="1076903" cy="104980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5949" y="3463623"/>
            <a:ext cx="987716" cy="112881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5743" y="5036377"/>
            <a:ext cx="928129" cy="1111627"/>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6644" y="3452070"/>
            <a:ext cx="1132035" cy="1134648"/>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6827" y="5000224"/>
            <a:ext cx="801843" cy="1143963"/>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8667" y="3473973"/>
            <a:ext cx="870886" cy="1116356"/>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1178" y="3430741"/>
            <a:ext cx="980100" cy="1145571"/>
          </a:xfrm>
          <a:prstGeom prst="rect">
            <a:avLst/>
          </a:prstGeom>
        </p:spPr>
      </p:pic>
      <p:pic>
        <p:nvPicPr>
          <p:cNvPr id="17" name="Picture 16"/>
          <p:cNvPicPr>
            <a:picLocks noChangeAspect="1"/>
          </p:cNvPicPr>
          <p:nvPr/>
        </p:nvPicPr>
        <p:blipFill rotWithShape="1">
          <a:blip r:embed="rId12">
            <a:extLst>
              <a:ext uri="{28A0092B-C50C-407E-A947-70E740481C1C}">
                <a14:useLocalDpi xmlns:a14="http://schemas.microsoft.com/office/drawing/2010/main" val="0"/>
              </a:ext>
            </a:extLst>
          </a:blip>
          <a:srcRect l="16789" t="16789"/>
          <a:stretch/>
        </p:blipFill>
        <p:spPr>
          <a:xfrm>
            <a:off x="5586836" y="3483074"/>
            <a:ext cx="973294" cy="1114459"/>
          </a:xfrm>
          <a:prstGeom prst="rect">
            <a:avLst/>
          </a:prstGeom>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27914" y="1816443"/>
            <a:ext cx="1109494" cy="1109494"/>
          </a:xfrm>
          <a:prstGeom prst="rect">
            <a:avLst/>
          </a:prstGeom>
        </p:spPr>
      </p:pic>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04676" y="1819423"/>
            <a:ext cx="1109494" cy="1109494"/>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00183" y="5085860"/>
            <a:ext cx="1052594" cy="1052594"/>
          </a:xfrm>
          <a:prstGeom prst="rect">
            <a:avLst/>
          </a:prstGeom>
        </p:spPr>
      </p:pic>
      <p:pic>
        <p:nvPicPr>
          <p:cNvPr id="23" name="Picture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0892" y="5004889"/>
            <a:ext cx="1040996" cy="1133758"/>
          </a:xfrm>
          <a:prstGeom prst="rect">
            <a:avLst/>
          </a:prstGeom>
        </p:spPr>
      </p:pic>
      <p:pic>
        <p:nvPicPr>
          <p:cNvPr id="25" name="Picture 24">
            <a:extLst>
              <a:ext uri="{FF2B5EF4-FFF2-40B4-BE49-F238E27FC236}">
                <a16:creationId xmlns:a16="http://schemas.microsoft.com/office/drawing/2014/main" id="{6B0C20E1-9156-BD4E-B491-8A0A674B44B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9363" y="1816443"/>
            <a:ext cx="1109494" cy="1109494"/>
          </a:xfrm>
          <a:prstGeom prst="rect">
            <a:avLst/>
          </a:prstGeom>
        </p:spPr>
      </p:pic>
      <p:pic>
        <p:nvPicPr>
          <p:cNvPr id="28" name="Picture 27">
            <a:extLst>
              <a:ext uri="{FF2B5EF4-FFF2-40B4-BE49-F238E27FC236}">
                <a16:creationId xmlns:a16="http://schemas.microsoft.com/office/drawing/2014/main" id="{AF831BA5-7755-8C44-9CC9-FC15AA8CCA49}"/>
              </a:ext>
            </a:extLst>
          </p:cNvPr>
          <p:cNvPicPr>
            <a:picLocks noChangeAspect="1"/>
          </p:cNvPicPr>
          <p:nvPr/>
        </p:nvPicPr>
        <p:blipFill>
          <a:blip r:embed="rId16"/>
          <a:stretch>
            <a:fillRect/>
          </a:stretch>
        </p:blipFill>
        <p:spPr>
          <a:xfrm>
            <a:off x="7127043" y="1787533"/>
            <a:ext cx="1067476" cy="1140396"/>
          </a:xfrm>
          <a:prstGeom prst="rect">
            <a:avLst/>
          </a:prstGeom>
        </p:spPr>
      </p:pic>
      <p:pic>
        <p:nvPicPr>
          <p:cNvPr id="30" name="Picture 29">
            <a:extLst>
              <a:ext uri="{FF2B5EF4-FFF2-40B4-BE49-F238E27FC236}">
                <a16:creationId xmlns:a16="http://schemas.microsoft.com/office/drawing/2014/main" id="{A6734782-8194-994C-9D21-FF0B1B980EC5}"/>
              </a:ext>
            </a:extLst>
          </p:cNvPr>
          <p:cNvPicPr>
            <a:picLocks noChangeAspect="1"/>
          </p:cNvPicPr>
          <p:nvPr/>
        </p:nvPicPr>
        <p:blipFill>
          <a:blip r:embed="rId17"/>
          <a:stretch>
            <a:fillRect/>
          </a:stretch>
        </p:blipFill>
        <p:spPr>
          <a:xfrm>
            <a:off x="2380826" y="3425992"/>
            <a:ext cx="1073843" cy="1169397"/>
          </a:xfrm>
          <a:prstGeom prst="rect">
            <a:avLst/>
          </a:prstGeom>
        </p:spPr>
      </p:pic>
      <p:pic>
        <p:nvPicPr>
          <p:cNvPr id="32" name="Picture 31">
            <a:extLst>
              <a:ext uri="{FF2B5EF4-FFF2-40B4-BE49-F238E27FC236}">
                <a16:creationId xmlns:a16="http://schemas.microsoft.com/office/drawing/2014/main" id="{2D5D3078-DAD1-8A4D-BF60-6828B5399552}"/>
              </a:ext>
            </a:extLst>
          </p:cNvPr>
          <p:cNvPicPr>
            <a:picLocks noChangeAspect="1"/>
          </p:cNvPicPr>
          <p:nvPr/>
        </p:nvPicPr>
        <p:blipFill rotWithShape="1">
          <a:blip r:embed="rId18"/>
          <a:srcRect t="3678" b="20097"/>
          <a:stretch/>
        </p:blipFill>
        <p:spPr>
          <a:xfrm>
            <a:off x="880379" y="5017710"/>
            <a:ext cx="967461" cy="1120937"/>
          </a:xfrm>
          <a:prstGeom prst="rect">
            <a:avLst/>
          </a:prstGeom>
        </p:spPr>
      </p:pic>
      <p:pic>
        <p:nvPicPr>
          <p:cNvPr id="33" name="Picture 32">
            <a:extLst>
              <a:ext uri="{FF2B5EF4-FFF2-40B4-BE49-F238E27FC236}">
                <a16:creationId xmlns:a16="http://schemas.microsoft.com/office/drawing/2014/main" id="{9F7C94DA-FB47-0046-AF29-058978BDCC0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659479" y="5004889"/>
            <a:ext cx="1205884" cy="1148963"/>
          </a:xfrm>
          <a:prstGeom prst="rect">
            <a:avLst/>
          </a:prstGeom>
        </p:spPr>
      </p:pic>
    </p:spTree>
    <p:extLst>
      <p:ext uri="{BB962C8B-B14F-4D97-AF65-F5344CB8AC3E}">
        <p14:creationId xmlns:p14="http://schemas.microsoft.com/office/powerpoint/2010/main" val="198826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76" b="5"/>
          <a:stretch/>
        </p:blipFill>
        <p:spPr>
          <a:xfrm>
            <a:off x="9410587" y="3726900"/>
            <a:ext cx="1599160" cy="1770497"/>
          </a:xfrm>
          <a:prstGeom prst="rect">
            <a:avLst/>
          </a:prstGeom>
        </p:spPr>
      </p:pic>
      <p:sp>
        <p:nvSpPr>
          <p:cNvPr id="2" name="Title 1"/>
          <p:cNvSpPr>
            <a:spLocks noGrp="1"/>
          </p:cNvSpPr>
          <p:nvPr>
            <p:ph type="title"/>
          </p:nvPr>
        </p:nvSpPr>
        <p:spPr>
          <a:xfrm>
            <a:off x="1097280" y="286603"/>
            <a:ext cx="10058400" cy="1450757"/>
          </a:xfrm>
        </p:spPr>
        <p:txBody>
          <a:bodyPr>
            <a:normAutofit/>
          </a:bodyPr>
          <a:lstStyle/>
          <a:p>
            <a:r>
              <a:rPr lang="en-US" dirty="0"/>
              <a:t>Group Seminars</a:t>
            </a:r>
          </a:p>
        </p:txBody>
      </p:sp>
      <p:sp>
        <p:nvSpPr>
          <p:cNvPr id="5" name="Content Placeholder 2"/>
          <p:cNvSpPr>
            <a:spLocks noGrp="1"/>
          </p:cNvSpPr>
          <p:nvPr>
            <p:ph idx="1"/>
          </p:nvPr>
        </p:nvSpPr>
        <p:spPr>
          <a:xfrm>
            <a:off x="1097279" y="1845734"/>
            <a:ext cx="10248054" cy="4023360"/>
          </a:xfrm>
        </p:spPr>
        <p:txBody>
          <a:bodyPr>
            <a:normAutofit/>
          </a:bodyPr>
          <a:lstStyle/>
          <a:p>
            <a:pPr>
              <a:buFont typeface="Wingdings" charset="2"/>
              <a:buChar char="§"/>
            </a:pPr>
            <a:r>
              <a:rPr lang="en-US" dirty="0"/>
              <a:t> Run every Monday from 12:30 to 13:30 in RCH/102e</a:t>
            </a:r>
          </a:p>
          <a:p>
            <a:pPr>
              <a:buFont typeface="Wingdings" charset="2"/>
              <a:buChar char="§"/>
            </a:pPr>
            <a:r>
              <a:rPr lang="en-US" dirty="0"/>
              <a:t> Host talks given by group members and visitors</a:t>
            </a:r>
          </a:p>
          <a:p>
            <a:pPr>
              <a:buFont typeface="Wingdings" charset="2"/>
              <a:buChar char="§"/>
            </a:pPr>
            <a:r>
              <a:rPr lang="en-US" dirty="0"/>
              <a:t> Host research students seminars: Literature Review Seminars and Thesis Seminars</a:t>
            </a:r>
          </a:p>
          <a:p>
            <a:pPr>
              <a:buFont typeface="Wingdings" charset="2"/>
              <a:buChar char="§"/>
            </a:pPr>
            <a:r>
              <a:rPr lang="en-US" dirty="0"/>
              <a:t> Rehearse presentations and provide feedback</a:t>
            </a:r>
          </a:p>
          <a:p>
            <a:pPr>
              <a:buFont typeface="Wingdings" charset="2"/>
              <a:buChar char="§"/>
            </a:pPr>
            <a:r>
              <a:rPr lang="en-US" dirty="0"/>
              <a:t> Paper reviews, assessment and discussion </a:t>
            </a:r>
          </a:p>
          <a:p>
            <a:pPr>
              <a:buFont typeface="Wingdings" charset="2"/>
              <a:buChar char="§"/>
            </a:pPr>
            <a:r>
              <a:rPr lang="en-US" dirty="0"/>
              <a:t> SCRUM</a:t>
            </a:r>
          </a:p>
          <a:p>
            <a:pPr>
              <a:buFont typeface="Wingdings" charset="2"/>
              <a:buChar char="§"/>
            </a:pPr>
            <a:endParaRPr lang="en-US" dirty="0"/>
          </a:p>
          <a:p>
            <a:pPr>
              <a:buFont typeface="Wingdings" charset="2"/>
              <a:buChar char="§"/>
            </a:pPr>
            <a:r>
              <a:rPr lang="en-US" dirty="0"/>
              <a:t> </a:t>
            </a:r>
            <a:r>
              <a:rPr lang="en-US" dirty="0" err="1"/>
              <a:t>Organiser</a:t>
            </a:r>
            <a:r>
              <a:rPr lang="en-US" dirty="0"/>
              <a:t>: Faisal Alhwikem (</a:t>
            </a:r>
            <a:r>
              <a:rPr lang="en-US" spc="300" dirty="0" err="1"/>
              <a:t>faisal@cs.york.ac.uk</a:t>
            </a:r>
            <a:r>
              <a:rPr lang="en-US" dirty="0"/>
              <a:t>)</a:t>
            </a:r>
          </a:p>
        </p:txBody>
      </p:sp>
    </p:spTree>
    <p:extLst>
      <p:ext uri="{BB962C8B-B14F-4D97-AF65-F5344CB8AC3E}">
        <p14:creationId xmlns:p14="http://schemas.microsoft.com/office/powerpoint/2010/main" val="343951482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1925</TotalTime>
  <Words>619</Words>
  <Application>Microsoft Macintosh PowerPoint</Application>
  <PresentationFormat>Widescreen</PresentationFormat>
  <Paragraphs>105</Paragraphs>
  <Slides>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Calibri Light</vt:lpstr>
      <vt:lpstr>Wingdings</vt:lpstr>
      <vt:lpstr>Retrospect</vt:lpstr>
      <vt:lpstr>Enterprise Systems Research Group</vt:lpstr>
      <vt:lpstr>Overview</vt:lpstr>
      <vt:lpstr>Overview - Research Areas</vt:lpstr>
      <vt:lpstr>Current Funded Research Projects</vt:lpstr>
      <vt:lpstr>Current Funded Research Projects</vt:lpstr>
      <vt:lpstr>Current Funded Research Projects</vt:lpstr>
      <vt:lpstr>Group Members: Academic Staff</vt:lpstr>
      <vt:lpstr>Group Members: RAs &amp; RSs</vt:lpstr>
      <vt:lpstr>Group Seminars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Systems Research Group</dc:title>
  <dc:creator>Faisal Alhwikem</dc:creator>
  <cp:lastModifiedBy>Faisal Alhwikem</cp:lastModifiedBy>
  <cp:revision>351</cp:revision>
  <dcterms:created xsi:type="dcterms:W3CDTF">2017-03-20T14:04:39Z</dcterms:created>
  <dcterms:modified xsi:type="dcterms:W3CDTF">2018-02-08T15:49:17Z</dcterms:modified>
</cp:coreProperties>
</file>